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0B3F1F-D2F2-4B9A-BDFE-A272CB22FF3D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B47D0F-5FA0-4AA9-9E1E-F22B44659C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362200"/>
            <a:ext cx="7010400" cy="3276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2-2 </a:t>
            </a:r>
            <a:r>
              <a:rPr lang="en-US" dirty="0" err="1" smtClean="0"/>
              <a:t>Biconditionals</a:t>
            </a:r>
            <a:r>
              <a:rPr lang="en-US" dirty="0" smtClean="0"/>
              <a:t> &amp; Definitions</a:t>
            </a:r>
            <a:br>
              <a:rPr lang="en-US" dirty="0" smtClean="0"/>
            </a:br>
            <a:r>
              <a:rPr lang="en-US" dirty="0" smtClean="0"/>
              <a:t>M11.B.2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Objectives:</a:t>
            </a:r>
            <a:br>
              <a:rPr lang="en-US" dirty="0" smtClean="0"/>
            </a:br>
            <a:r>
              <a:rPr lang="en-US" dirty="0" smtClean="0"/>
              <a:t>1) To write </a:t>
            </a:r>
            <a:r>
              <a:rPr lang="en-US" dirty="0" err="1" smtClean="0"/>
              <a:t>biconditionals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2) To recognize good definitions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867400"/>
            <a:ext cx="6172200" cy="50752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7467600" cy="1143000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 smtClean="0"/>
              <a:t>a conditional and its converse are true, you can combine them as a true </a:t>
            </a:r>
            <a:r>
              <a:rPr lang="en-US" u="sng" dirty="0" err="1" smtClean="0"/>
              <a:t>biconditional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**You write a </a:t>
            </a:r>
            <a:r>
              <a:rPr lang="en-US" dirty="0" err="1" smtClean="0"/>
              <a:t>biconditional</a:t>
            </a:r>
            <a:r>
              <a:rPr lang="en-US" dirty="0" smtClean="0"/>
              <a:t> by joining the two parts of each conditional with the phrase </a:t>
            </a:r>
            <a:r>
              <a:rPr lang="en-US" i="1" u="sng" dirty="0" smtClean="0"/>
              <a:t>if and only if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7467600" cy="1143000"/>
          </a:xfrm>
        </p:spPr>
        <p:txBody>
          <a:bodyPr>
            <a:normAutofit/>
          </a:bodyPr>
          <a:lstStyle/>
          <a:p>
            <a:r>
              <a:rPr lang="en-US" sz="2100" dirty="0" smtClean="0"/>
              <a:t>Example: Consider this true Conditional Statement</a:t>
            </a:r>
            <a:endParaRPr lang="en-US" sz="2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Write </a:t>
            </a:r>
            <a:r>
              <a:rPr lang="en-US" dirty="0" smtClean="0"/>
              <a:t>its converse. If the converse is also true, combine the statements as a </a:t>
            </a:r>
            <a:r>
              <a:rPr lang="en-US" dirty="0" err="1" smtClean="0"/>
              <a:t>biconditional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Conditional: If x = 5, then x + 15 = 20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Converse: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Biconditional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7467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Consider </a:t>
            </a:r>
            <a:r>
              <a:rPr lang="en-US" dirty="0" smtClean="0"/>
              <a:t>this true conditional statement. Write its converse. If the converse is also true, combine the statements as a </a:t>
            </a:r>
            <a:r>
              <a:rPr lang="en-US" dirty="0" err="1" smtClean="0"/>
              <a:t>biconditional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Conditional</a:t>
            </a:r>
            <a:r>
              <a:rPr lang="en-US" dirty="0" smtClean="0"/>
              <a:t>: If three points are collinear, then they lie on the same line.</a:t>
            </a:r>
          </a:p>
          <a:p>
            <a:r>
              <a:rPr lang="en-US" u="sng" dirty="0" smtClean="0"/>
              <a:t>Converse:</a:t>
            </a:r>
          </a:p>
          <a:p>
            <a:endParaRPr lang="en-US" u="sng" dirty="0"/>
          </a:p>
          <a:p>
            <a:endParaRPr lang="en-US" u="sng" dirty="0" smtClean="0"/>
          </a:p>
          <a:p>
            <a:r>
              <a:rPr lang="en-US" u="sng" dirty="0" err="1" smtClean="0"/>
              <a:t>Biconditional</a:t>
            </a:r>
            <a:r>
              <a:rPr lang="en-US" u="sng" dirty="0" smtClean="0"/>
              <a:t>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95400"/>
            <a:ext cx="7467600" cy="1143000"/>
          </a:xfrm>
        </p:spPr>
        <p:txBody>
          <a:bodyPr>
            <a:normAutofit/>
          </a:bodyPr>
          <a:lstStyle/>
          <a:p>
            <a:r>
              <a:rPr lang="en-US" sz="2300" dirty="0" smtClean="0"/>
              <a:t>Example: Separating a </a:t>
            </a:r>
            <a:r>
              <a:rPr lang="en-US" sz="2300" dirty="0" err="1" smtClean="0"/>
              <a:t>Biconditional</a:t>
            </a:r>
            <a:r>
              <a:rPr lang="en-US" sz="2300" dirty="0" smtClean="0"/>
              <a:t> Into Parts </a:t>
            </a:r>
            <a:endParaRPr lang="en-US" sz="23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Write </a:t>
            </a:r>
            <a:r>
              <a:rPr lang="en-US" dirty="0" smtClean="0"/>
              <a:t>the two statements that form this </a:t>
            </a:r>
            <a:r>
              <a:rPr lang="en-US" dirty="0" err="1" smtClean="0"/>
              <a:t>biconditional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Lines are skew if and only if they are </a:t>
            </a:r>
            <a:r>
              <a:rPr lang="en-US" dirty="0" err="1" smtClean="0"/>
              <a:t>noncoplanar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7467600" cy="1143000"/>
          </a:xfrm>
        </p:spPr>
        <p:txBody>
          <a:bodyPr/>
          <a:lstStyle/>
          <a:p>
            <a:r>
              <a:rPr lang="en-US" dirty="0" smtClean="0"/>
              <a:t>Using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lvl="0" indent="-283464">
              <a:buClr>
                <a:srgbClr val="3891A7"/>
              </a:buClr>
              <a:buSzPct val="80000"/>
              <a:buFont typeface="Wingdings 2"/>
              <a:buChar char=""/>
            </a:pPr>
            <a:endParaRPr lang="en-US" sz="3200" dirty="0" smtClean="0">
              <a:solidFill>
                <a:prstClr val="black"/>
              </a:solidFill>
              <a:latin typeface="Gill Sans MT"/>
            </a:endParaRPr>
          </a:p>
          <a:p>
            <a:pPr marL="365760" lvl="0" indent="-283464">
              <a:buClr>
                <a:srgbClr val="3891A7"/>
              </a:buClr>
              <a:buSzPct val="80000"/>
              <a:buFont typeface="Wingdings 2"/>
              <a:buChar char=""/>
            </a:pPr>
            <a:endParaRPr lang="en-US" sz="3200" dirty="0">
              <a:solidFill>
                <a:prstClr val="black"/>
              </a:solidFill>
              <a:latin typeface="Gill Sans MT"/>
            </a:endParaRPr>
          </a:p>
          <a:p>
            <a:pPr marL="365760" lvl="0" indent="-283464">
              <a:buClr>
                <a:srgbClr val="3891A7"/>
              </a:buClr>
              <a:buSzPct val="80000"/>
              <a:buFont typeface="Wingdings 2"/>
              <a:buChar char=""/>
            </a:pPr>
            <a:r>
              <a:rPr lang="en-US" sz="3200" dirty="0" smtClean="0">
                <a:solidFill>
                  <a:prstClr val="black"/>
                </a:solidFill>
                <a:latin typeface="Gill Sans MT"/>
              </a:rPr>
              <a:t>COPY </a:t>
            </a:r>
            <a:r>
              <a:rPr lang="en-US" sz="3200" dirty="0">
                <a:solidFill>
                  <a:prstClr val="black"/>
                </a:solidFill>
                <a:latin typeface="Gill Sans MT"/>
              </a:rPr>
              <a:t>THE ORANGE BOX ON PAGE </a:t>
            </a:r>
            <a:r>
              <a:rPr lang="en-US" sz="3200" dirty="0" smtClean="0">
                <a:solidFill>
                  <a:prstClr val="black"/>
                </a:solidFill>
                <a:latin typeface="Gill Sans MT"/>
              </a:rPr>
              <a:t>76 </a:t>
            </a:r>
            <a:r>
              <a:rPr lang="en-US" sz="3200" dirty="0">
                <a:solidFill>
                  <a:prstClr val="black"/>
                </a:solidFill>
                <a:latin typeface="Gill Sans MT"/>
              </a:rPr>
              <a:t>INTO YOUR NOTEBOOKS!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5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1143000"/>
          </a:xfrm>
        </p:spPr>
        <p:txBody>
          <a:bodyPr/>
          <a:lstStyle/>
          <a:p>
            <a:r>
              <a:rPr lang="en-US" dirty="0" smtClean="0"/>
              <a:t>Good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**A good definition is a statement that can help you identify or classify an object.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Use clearly understood terms. The terms should be commonly understood or already defined.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Are precise. Avoid words such as: large, sort of, and some.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/>
              <a:t>Are reversible. You can write it as a true </a:t>
            </a:r>
            <a:r>
              <a:rPr lang="en-US" dirty="0" err="1" smtClean="0"/>
              <a:t>biconditional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One way to show that a statement is NOT a good definition is to find a counterexample.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Definition: A right angle is an angle whose measure is 90.</a:t>
            </a:r>
          </a:p>
          <a:p>
            <a:r>
              <a:rPr lang="en-US" dirty="0" smtClean="0"/>
              <a:t>Conditional: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Converse: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Biconditional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57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467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smtClean="0"/>
              <a:t>the following statement a good definition? Explain.</a:t>
            </a:r>
          </a:p>
          <a:p>
            <a:pPr marL="0" indent="0">
              <a:buNone/>
            </a:pPr>
            <a:r>
              <a:rPr lang="en-US" dirty="0" smtClean="0"/>
              <a:t>** A square is a figure with four right angles.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** A triangle has sharp corners.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088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</TotalTime>
  <Words>299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2-2 Biconditionals &amp; Definitions M11.B.2  Objectives: 1) To write biconditionals 2) To recognize good definitions </vt:lpstr>
      <vt:lpstr>Vocabulary</vt:lpstr>
      <vt:lpstr>Example: Consider this true Conditional Statement</vt:lpstr>
      <vt:lpstr>Example</vt:lpstr>
      <vt:lpstr>Example: Separating a Biconditional Into Parts </vt:lpstr>
      <vt:lpstr>Using Symbols</vt:lpstr>
      <vt:lpstr>Good Definitions</vt:lpstr>
      <vt:lpstr>Example</vt:lpstr>
      <vt:lpstr>Example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2-2 Biconditionals &amp; Definitions M11.B.2  Objectives: 1) To write biconditionals 2) To recognize good definitions</dc:title>
  <dc:creator>User</dc:creator>
  <cp:lastModifiedBy>User</cp:lastModifiedBy>
  <cp:revision>7</cp:revision>
  <dcterms:created xsi:type="dcterms:W3CDTF">2011-01-14T16:19:48Z</dcterms:created>
  <dcterms:modified xsi:type="dcterms:W3CDTF">2014-09-19T16:48:16Z</dcterms:modified>
</cp:coreProperties>
</file>